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11" r:id="rId3"/>
    <p:sldId id="312" r:id="rId4"/>
    <p:sldId id="314" r:id="rId5"/>
    <p:sldId id="323" r:id="rId6"/>
    <p:sldId id="315" r:id="rId7"/>
    <p:sldId id="316" r:id="rId8"/>
    <p:sldId id="317" r:id="rId9"/>
    <p:sldId id="333" r:id="rId10"/>
    <p:sldId id="318" r:id="rId11"/>
    <p:sldId id="319" r:id="rId12"/>
    <p:sldId id="320" r:id="rId13"/>
    <p:sldId id="332" r:id="rId14"/>
    <p:sldId id="321" r:id="rId15"/>
    <p:sldId id="32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 autoAdjust="0"/>
    <p:restoredTop sz="94661"/>
  </p:normalViewPr>
  <p:slideViewPr>
    <p:cSldViewPr>
      <p:cViewPr varScale="1">
        <p:scale>
          <a:sx n="197" d="100"/>
          <a:sy n="197" d="100"/>
        </p:scale>
        <p:origin x="216" y="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43038-F271-B44C-A609-61624E5FF5AB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ED68C-9BEB-2D4C-9A9D-4FF7F696211E}">
      <dgm:prSet/>
      <dgm:spPr/>
      <dgm:t>
        <a:bodyPr/>
        <a:lstStyle/>
        <a:p>
          <a:pPr rtl="0"/>
          <a:r>
            <a:rPr lang="en-US" dirty="0" smtClean="0"/>
            <a:t>Descriptive Statistics - Dispersion</a:t>
          </a:r>
          <a:endParaRPr lang="en-US" dirty="0"/>
        </a:p>
      </dgm:t>
    </dgm:pt>
    <dgm:pt modelId="{9F38B551-A426-E94C-BBA8-F4C2318589D2}" type="parTrans" cxnId="{27AAEF74-B392-6E4B-B302-2E38EAD6547A}">
      <dgm:prSet/>
      <dgm:spPr/>
      <dgm:t>
        <a:bodyPr/>
        <a:lstStyle/>
        <a:p>
          <a:endParaRPr lang="en-US"/>
        </a:p>
      </dgm:t>
    </dgm:pt>
    <dgm:pt modelId="{78C07CA1-B586-F244-AA77-DDAA5D980254}" type="sibTrans" cxnId="{27AAEF74-B392-6E4B-B302-2E38EAD6547A}">
      <dgm:prSet/>
      <dgm:spPr/>
      <dgm:t>
        <a:bodyPr/>
        <a:lstStyle/>
        <a:p>
          <a:endParaRPr lang="en-US"/>
        </a:p>
      </dgm:t>
    </dgm:pt>
    <dgm:pt modelId="{1CE252B9-E661-E545-A43D-AF9F6C107A4B}">
      <dgm:prSet/>
      <dgm:spPr/>
      <dgm:t>
        <a:bodyPr/>
        <a:lstStyle/>
        <a:p>
          <a:pPr rtl="0"/>
          <a:r>
            <a:rPr lang="en-US" smtClean="0"/>
            <a:t>End of Presentation</a:t>
          </a:r>
          <a:endParaRPr lang="en-US"/>
        </a:p>
      </dgm:t>
    </dgm:pt>
    <dgm:pt modelId="{F41F37CF-2695-E841-8D68-F7A0788E8A48}" type="parTrans" cxnId="{22084601-BF09-3748-9512-68D73C701C0D}">
      <dgm:prSet/>
      <dgm:spPr/>
      <dgm:t>
        <a:bodyPr/>
        <a:lstStyle/>
        <a:p>
          <a:endParaRPr lang="en-US"/>
        </a:p>
      </dgm:t>
    </dgm:pt>
    <dgm:pt modelId="{76A7FDA8-7558-F046-9383-FC32324FCF58}" type="sibTrans" cxnId="{22084601-BF09-3748-9512-68D73C701C0D}">
      <dgm:prSet/>
      <dgm:spPr/>
      <dgm:t>
        <a:bodyPr/>
        <a:lstStyle/>
        <a:p>
          <a:endParaRPr lang="en-US"/>
        </a:p>
      </dgm:t>
    </dgm:pt>
    <dgm:pt modelId="{1BD4007E-106D-184C-930C-DA383DE887FC}" type="pres">
      <dgm:prSet presAssocID="{F8543038-F271-B44C-A609-61624E5FF5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FE25D-18DC-C347-AD87-891706CB57A3}" type="pres">
      <dgm:prSet presAssocID="{A13ED68C-9BEB-2D4C-9A9D-4FF7F696211E}" presName="Name8" presStyleCnt="0"/>
      <dgm:spPr/>
    </dgm:pt>
    <dgm:pt modelId="{84DC221C-8ADF-8F4C-A4AB-1ED1486C2BAB}" type="pres">
      <dgm:prSet presAssocID="{A13ED68C-9BEB-2D4C-9A9D-4FF7F696211E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C436E-4AC4-9B44-A458-C394BA2F8995}" type="pres">
      <dgm:prSet presAssocID="{A13ED68C-9BEB-2D4C-9A9D-4FF7F69621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6D29C-3EAE-224F-8EC6-90837AC9132C}" type="pres">
      <dgm:prSet presAssocID="{1CE252B9-E661-E545-A43D-AF9F6C107A4B}" presName="Name8" presStyleCnt="0"/>
      <dgm:spPr/>
    </dgm:pt>
    <dgm:pt modelId="{570ECD48-A719-8C40-9E13-BDECC43874A0}" type="pres">
      <dgm:prSet presAssocID="{1CE252B9-E661-E545-A43D-AF9F6C107A4B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425F1-0D5A-7542-A13F-309B4F9FFBD7}" type="pres">
      <dgm:prSet presAssocID="{1CE252B9-E661-E545-A43D-AF9F6C107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C5D2C0-7E87-6749-B309-073A4B5366BD}" type="presOf" srcId="{1CE252B9-E661-E545-A43D-AF9F6C107A4B}" destId="{8B3425F1-0D5A-7542-A13F-309B4F9FFBD7}" srcOrd="1" destOrd="0" presId="urn:microsoft.com/office/officeart/2005/8/layout/pyramid1"/>
    <dgm:cxn modelId="{6DF35A74-3096-8E4B-B616-DC51DF495710}" type="presOf" srcId="{F8543038-F271-B44C-A609-61624E5FF5AB}" destId="{1BD4007E-106D-184C-930C-DA383DE887FC}" srcOrd="0" destOrd="0" presId="urn:microsoft.com/office/officeart/2005/8/layout/pyramid1"/>
    <dgm:cxn modelId="{27AAEF74-B392-6E4B-B302-2E38EAD6547A}" srcId="{F8543038-F271-B44C-A609-61624E5FF5AB}" destId="{A13ED68C-9BEB-2D4C-9A9D-4FF7F696211E}" srcOrd="0" destOrd="0" parTransId="{9F38B551-A426-E94C-BBA8-F4C2318589D2}" sibTransId="{78C07CA1-B586-F244-AA77-DDAA5D980254}"/>
    <dgm:cxn modelId="{22084601-BF09-3748-9512-68D73C701C0D}" srcId="{F8543038-F271-B44C-A609-61624E5FF5AB}" destId="{1CE252B9-E661-E545-A43D-AF9F6C107A4B}" srcOrd="1" destOrd="0" parTransId="{F41F37CF-2695-E841-8D68-F7A0788E8A48}" sibTransId="{76A7FDA8-7558-F046-9383-FC32324FCF58}"/>
    <dgm:cxn modelId="{CB6E432A-A3F2-C648-A827-DCD08D1273B7}" type="presOf" srcId="{A13ED68C-9BEB-2D4C-9A9D-4FF7F696211E}" destId="{84DC221C-8ADF-8F4C-A4AB-1ED1486C2BAB}" srcOrd="0" destOrd="0" presId="urn:microsoft.com/office/officeart/2005/8/layout/pyramid1"/>
    <dgm:cxn modelId="{472731C0-A58B-6745-85BE-ABC22716B4D6}" type="presOf" srcId="{1CE252B9-E661-E545-A43D-AF9F6C107A4B}" destId="{570ECD48-A719-8C40-9E13-BDECC43874A0}" srcOrd="0" destOrd="0" presId="urn:microsoft.com/office/officeart/2005/8/layout/pyramid1"/>
    <dgm:cxn modelId="{CA3BED68-1138-274A-9B85-E8F45BB02C43}" type="presOf" srcId="{A13ED68C-9BEB-2D4C-9A9D-4FF7F696211E}" destId="{2E2C436E-4AC4-9B44-A458-C394BA2F8995}" srcOrd="1" destOrd="0" presId="urn:microsoft.com/office/officeart/2005/8/layout/pyramid1"/>
    <dgm:cxn modelId="{57274696-598A-854B-9A81-2FE4349BD923}" type="presParOf" srcId="{1BD4007E-106D-184C-930C-DA383DE887FC}" destId="{51EFE25D-18DC-C347-AD87-891706CB57A3}" srcOrd="0" destOrd="0" presId="urn:microsoft.com/office/officeart/2005/8/layout/pyramid1"/>
    <dgm:cxn modelId="{73CD0841-1B60-854E-9E2F-63E61FE68CFF}" type="presParOf" srcId="{51EFE25D-18DC-C347-AD87-891706CB57A3}" destId="{84DC221C-8ADF-8F4C-A4AB-1ED1486C2BAB}" srcOrd="0" destOrd="0" presId="urn:microsoft.com/office/officeart/2005/8/layout/pyramid1"/>
    <dgm:cxn modelId="{C6CA5638-6F97-D549-A5C5-40728222AF84}" type="presParOf" srcId="{51EFE25D-18DC-C347-AD87-891706CB57A3}" destId="{2E2C436E-4AC4-9B44-A458-C394BA2F8995}" srcOrd="1" destOrd="0" presId="urn:microsoft.com/office/officeart/2005/8/layout/pyramid1"/>
    <dgm:cxn modelId="{DD9DBE4C-6FD5-4645-8280-7915A3356B5A}" type="presParOf" srcId="{1BD4007E-106D-184C-930C-DA383DE887FC}" destId="{22E6D29C-3EAE-224F-8EC6-90837AC9132C}" srcOrd="1" destOrd="0" presId="urn:microsoft.com/office/officeart/2005/8/layout/pyramid1"/>
    <dgm:cxn modelId="{6CFB40DE-F8DA-B448-B996-3518D289EF6F}" type="presParOf" srcId="{22E6D29C-3EAE-224F-8EC6-90837AC9132C}" destId="{570ECD48-A719-8C40-9E13-BDECC43874A0}" srcOrd="0" destOrd="0" presId="urn:microsoft.com/office/officeart/2005/8/layout/pyramid1"/>
    <dgm:cxn modelId="{AEF8FB71-BF96-5D46-9DF6-47234411B3E9}" type="presParOf" srcId="{22E6D29C-3EAE-224F-8EC6-90837AC9132C}" destId="{8B3425F1-0D5A-7542-A13F-309B4F9FFB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C221C-8ADF-8F4C-A4AB-1ED1486C2BAB}">
      <dsp:nvSpPr>
        <dsp:cNvPr id="0" name=""/>
        <dsp:cNvSpPr/>
      </dsp:nvSpPr>
      <dsp:spPr>
        <a:xfrm>
          <a:off x="2057400" y="0"/>
          <a:ext cx="41148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Descriptive Statistics - Dispersion</a:t>
          </a:r>
          <a:endParaRPr lang="en-US" sz="6500" kern="1200" dirty="0"/>
        </a:p>
      </dsp:txBody>
      <dsp:txXfrm>
        <a:off x="2057400" y="0"/>
        <a:ext cx="4114800" cy="2910681"/>
      </dsp:txXfrm>
    </dsp:sp>
    <dsp:sp modelId="{570ECD48-A719-8C40-9E13-BDECC43874A0}">
      <dsp:nvSpPr>
        <dsp:cNvPr id="0" name=""/>
        <dsp:cNvSpPr/>
      </dsp:nvSpPr>
      <dsp:spPr>
        <a:xfrm>
          <a:off x="0" y="2910681"/>
          <a:ext cx="82296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End of Presentation</a:t>
          </a:r>
          <a:endParaRPr lang="en-US" sz="6500" kern="1200"/>
        </a:p>
      </dsp:txBody>
      <dsp:txXfrm>
        <a:off x="1440179" y="2910681"/>
        <a:ext cx="5349240" cy="2910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image" Target="../media/image5.w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image" Target="../media/image5.wmf"/><Relationship Id="rId2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11/16/15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11/16/15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11/16/15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3.xls"/><Relationship Id="rId4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9.emf"/><Relationship Id="rId13" Type="http://schemas.openxmlformats.org/officeDocument/2006/relationships/oleObject" Target="../embeddings/Microsoft_Excel_97_-_2004_Worksheet1.xls"/><Relationship Id="rId14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7.emf"/><Relationship Id="rId9" Type="http://schemas.openxmlformats.org/officeDocument/2006/relationships/oleObject" Target="../embeddings/Microsoft_Excel_97_-_2004_Worksheet2.xls"/><Relationship Id="rId10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Statistical Fundamentals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Using Microsoft Excel for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and Bivariate Analysis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Descriptive Statistics -  Measures of Dispersion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Microsoft® Excel®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</a:t>
            </a:r>
            <a:r>
              <a:rPr lang="en-US" sz="1200" dirty="0" smtClean="0">
                <a:latin typeface="Times New Roman"/>
                <a:cs typeface="Times New Roman"/>
              </a:rPr>
              <a:t>Microsoft Corporation.</a:t>
            </a: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83091"/>
            <a:ext cx="283827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7239000" cy="50339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2209800"/>
            <a:ext cx="5247073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following formula in cell D8 to calculate the variance of variable </a:t>
            </a:r>
            <a:r>
              <a:rPr lang="en-US" dirty="0" err="1" smtClean="0"/>
              <a:t>c_community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=VAR.P(A2:A170)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4267200"/>
            <a:ext cx="5247073" cy="120032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this </a:t>
            </a:r>
            <a:r>
              <a:rPr lang="en-US" dirty="0" smtClean="0"/>
              <a:t>measure </a:t>
            </a:r>
            <a:r>
              <a:rPr lang="en-US" dirty="0"/>
              <a:t>is not an unbiased estimate of the population </a:t>
            </a:r>
            <a:r>
              <a:rPr lang="en-US" dirty="0" smtClean="0"/>
              <a:t>variance. </a:t>
            </a:r>
            <a:r>
              <a:rPr lang="en-US" dirty="0"/>
              <a:t>If an unbiased estimate of the population </a:t>
            </a:r>
            <a:r>
              <a:rPr lang="en-US" dirty="0" smtClean="0"/>
              <a:t>variance </a:t>
            </a:r>
            <a:r>
              <a:rPr lang="en-US" dirty="0"/>
              <a:t>is desired use the formula </a:t>
            </a:r>
            <a:r>
              <a:rPr lang="en-US" dirty="0" smtClean="0"/>
              <a:t>=VAR.S</a:t>
            </a:r>
            <a:r>
              <a:rPr lang="en-US" dirty="0"/>
              <a:t>(A2:A170).</a:t>
            </a:r>
          </a:p>
        </p:txBody>
      </p:sp>
    </p:spTree>
    <p:extLst>
      <p:ext uri="{BB962C8B-B14F-4D97-AF65-F5344CB8AC3E}">
        <p14:creationId xmlns:p14="http://schemas.microsoft.com/office/powerpoint/2010/main" val="14168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5791200" cy="489494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-4864"/>
            <a:ext cx="4174722" cy="1838801"/>
          </a:xfrm>
          <a:prstGeom prst="down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the variance as 38.72595497. </a:t>
            </a:r>
            <a:r>
              <a:rPr lang="en-US" dirty="0"/>
              <a:t>Like the SD, it It represents a measure of the spread of the distribution.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37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153400" cy="594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Range</a:t>
            </a:r>
            <a:endParaRPr lang="en-US" dirty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range of a distribution is calculated by subtracting the minimum score from the maximum score.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range is not very stable (reliable) because it is based on only two scores. Consequently, outliers have a significant effect on the range </a:t>
            </a:r>
            <a:r>
              <a:rPr lang="en-US" sz="1800" dirty="0" smtClean="0"/>
              <a:t>of a </a:t>
            </a:r>
            <a:r>
              <a:rPr lang="en-US" sz="1800" dirty="0"/>
              <a:t>variable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Excel formula:</a:t>
            </a:r>
          </a:p>
          <a:p>
            <a:pPr marL="0" indent="0">
              <a:buNone/>
            </a:pPr>
            <a:r>
              <a:rPr lang="en-US" sz="1800" dirty="0"/>
              <a:t>=MAX(number1,number2,...)–MIN(number1,number2,...)</a:t>
            </a:r>
          </a:p>
          <a:p>
            <a:pPr indent="0" algn="ctr">
              <a:buNone/>
            </a:pPr>
            <a:endParaRPr lang="en-US" sz="1800" dirty="0" smtClean="0"/>
          </a:p>
          <a:p>
            <a:pPr indent="0" algn="ctr">
              <a:buNone/>
            </a:pPr>
            <a:r>
              <a:rPr lang="en-US" sz="1800" dirty="0" smtClean="0"/>
              <a:t>Note</a:t>
            </a:r>
            <a:r>
              <a:rPr lang="en-US" sz="1800" dirty="0"/>
              <a:t>: MAX(number1,number2,...) returns the maximum value in a set of numbers and MIN(number1,number2,...) returns the minimum value in a set of </a:t>
            </a:r>
            <a:r>
              <a:rPr lang="en-US" sz="1800" dirty="0" smtClean="0"/>
              <a:t>numbers.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19710"/>
              </p:ext>
            </p:extLst>
          </p:nvPr>
        </p:nvGraphicFramePr>
        <p:xfrm>
          <a:off x="3200400" y="1828800"/>
          <a:ext cx="31337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3" imgW="1244600" imgH="215900" progId="Equation.3">
                  <p:embed/>
                </p:oleObj>
              </mc:Choice>
              <mc:Fallback>
                <p:oleObj name="Equation" r:id="rId3" imgW="1244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828800"/>
                        <a:ext cx="3133725" cy="5445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8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1534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Example of Range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446867"/>
              </p:ext>
            </p:extLst>
          </p:nvPr>
        </p:nvGraphicFramePr>
        <p:xfrm>
          <a:off x="838200" y="1524000"/>
          <a:ext cx="392747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Worksheet" r:id="rId3" imgW="2260600" imgH="2413000" progId="Excel.Sheet.8">
                  <p:embed/>
                </p:oleObj>
              </mc:Choice>
              <mc:Fallback>
                <p:oleObj name="Worksheet" r:id="rId3" imgW="2260600" imgH="241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24000"/>
                        <a:ext cx="3927475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0" y="2362200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Range = maximum value – minimum value = 8 – 5 = 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12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457200"/>
            <a:ext cx="6794500" cy="472485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762000"/>
            <a:ext cx="5247073" cy="1838801"/>
          </a:xfrm>
          <a:prstGeom prst="down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following formula in cell D9 to calculate the range of variable </a:t>
            </a:r>
            <a:r>
              <a:rPr lang="en-US" dirty="0" err="1" smtClean="0"/>
              <a:t>c_community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=MAX(A2:A170)-MIN(A2:A170)</a:t>
            </a:r>
          </a:p>
        </p:txBody>
      </p:sp>
    </p:spTree>
    <p:extLst>
      <p:ext uri="{BB962C8B-B14F-4D97-AF65-F5344CB8AC3E}">
        <p14:creationId xmlns:p14="http://schemas.microsoft.com/office/powerpoint/2010/main" val="21915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6265572" cy="52959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609600"/>
            <a:ext cx="4800600" cy="1838801"/>
          </a:xfrm>
          <a:prstGeom prst="down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the range as 25. This statistics is a measure of the spread of the </a:t>
            </a:r>
            <a:r>
              <a:rPr lang="en-US" dirty="0" err="1" smtClean="0"/>
              <a:t>distibution</a:t>
            </a:r>
            <a:r>
              <a:rPr lang="en-US" dirty="0" smtClean="0"/>
              <a:t>; specifically maximum value minus minimum value. </a:t>
            </a:r>
          </a:p>
        </p:txBody>
      </p:sp>
    </p:spTree>
    <p:extLst>
      <p:ext uri="{BB962C8B-B14F-4D97-AF65-F5344CB8AC3E}">
        <p14:creationId xmlns:p14="http://schemas.microsoft.com/office/powerpoint/2010/main" val="22159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12716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3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Descriptive Statistics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518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Statistics</a:t>
            </a:r>
            <a:endParaRPr lang="en-US" sz="2800" dirty="0"/>
          </a:p>
          <a:p>
            <a:pPr lvl="1"/>
            <a:r>
              <a:rPr lang="en-US" sz="2400" dirty="0"/>
              <a:t>Summary measures calculated for a sample dataset.</a:t>
            </a:r>
          </a:p>
          <a:p>
            <a:r>
              <a:rPr lang="en-US" sz="2800" dirty="0"/>
              <a:t>Parameters</a:t>
            </a:r>
          </a:p>
          <a:p>
            <a:pPr lvl="1"/>
            <a:r>
              <a:rPr lang="en-US" sz="2400" dirty="0"/>
              <a:t>Summary measures calculated for a population dataset. </a:t>
            </a:r>
            <a:endParaRPr lang="en-US" sz="2800" dirty="0" smtClean="0"/>
          </a:p>
          <a:p>
            <a:r>
              <a:rPr lang="en-US" sz="2800" dirty="0" smtClean="0"/>
              <a:t>Used to </a:t>
            </a:r>
            <a:r>
              <a:rPr lang="en-US" sz="2800" dirty="0"/>
              <a:t>describe </a:t>
            </a:r>
            <a:r>
              <a:rPr lang="en-US" sz="2800" dirty="0" smtClean="0"/>
              <a:t>variables</a:t>
            </a:r>
          </a:p>
          <a:p>
            <a:pPr lvl="1"/>
            <a:r>
              <a:rPr lang="en-US" sz="2200" dirty="0" smtClean="0"/>
              <a:t>Measures of central tendency, e.g., mean, median, mode</a:t>
            </a:r>
          </a:p>
          <a:p>
            <a:pPr lvl="1"/>
            <a:r>
              <a:rPr lang="en-US" sz="2200" dirty="0" smtClean="0"/>
              <a:t>Measures of dispersion, e.g., standard deviation, variance, range</a:t>
            </a:r>
          </a:p>
          <a:p>
            <a:pPr lvl="1"/>
            <a:r>
              <a:rPr lang="en-US" sz="2200" dirty="0" smtClean="0"/>
              <a:t>Measures of relative position, e.g., percentile, quartile</a:t>
            </a:r>
          </a:p>
          <a:p>
            <a:pPr lvl="1"/>
            <a:r>
              <a:rPr lang="en-US" sz="2200" dirty="0" smtClean="0"/>
              <a:t>Graphs and charts, e.g., scatterplot, column chart, histogram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Measures of Dispersion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/>
              <a:t>Designed to give information concerning </a:t>
            </a:r>
            <a:r>
              <a:rPr lang="en-US" sz="1800" i="1" dirty="0" smtClean="0"/>
              <a:t>the amount of dispersion of scores about a central value.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Researchers typically report the best measures of central tendency and dispersion for each </a:t>
            </a:r>
            <a:r>
              <a:rPr lang="en-US" sz="1800" dirty="0" smtClean="0"/>
              <a:t>variable. The best measure to report varies based on the shape of a variable’s distribution and scale of measurement.</a:t>
            </a:r>
          </a:p>
          <a:p>
            <a:pPr lvl="1"/>
            <a:r>
              <a:rPr lang="en-US" sz="1800" dirty="0" smtClean="0"/>
              <a:t>Interval</a:t>
            </a:r>
            <a:r>
              <a:rPr lang="en-US" sz="1800" dirty="0"/>
              <a:t>/ratio data </a:t>
            </a:r>
            <a:r>
              <a:rPr lang="en-US" sz="1800" dirty="0" smtClean="0"/>
              <a:t>– standard deviation, variance, and range can </a:t>
            </a:r>
            <a:r>
              <a:rPr lang="en-US" sz="1800" dirty="0"/>
              <a:t>be calculated </a:t>
            </a:r>
            <a:r>
              <a:rPr lang="en-US" sz="1800" dirty="0" smtClean="0"/>
              <a:t>and reported, as </a:t>
            </a:r>
            <a:r>
              <a:rPr lang="en-US" sz="1800" dirty="0"/>
              <a:t>appropriate. </a:t>
            </a:r>
          </a:p>
          <a:p>
            <a:pPr lvl="1"/>
            <a:r>
              <a:rPr lang="en-US" sz="1800" dirty="0" smtClean="0"/>
              <a:t>Ordinal/nominal  </a:t>
            </a:r>
            <a:r>
              <a:rPr lang="en-US" sz="1800" dirty="0"/>
              <a:t>data - </a:t>
            </a:r>
            <a:r>
              <a:rPr lang="en-US" sz="1800" dirty="0" smtClean="0"/>
              <a:t>range </a:t>
            </a:r>
            <a:r>
              <a:rPr lang="en-US" sz="1800" dirty="0"/>
              <a:t>can and should be </a:t>
            </a:r>
            <a:r>
              <a:rPr lang="en-US" sz="1800" dirty="0" smtClean="0"/>
              <a:t>reported; </a:t>
            </a:r>
            <a:r>
              <a:rPr lang="en-US" sz="1800" dirty="0"/>
              <a:t>use of the </a:t>
            </a:r>
            <a:r>
              <a:rPr lang="en-US" sz="1800" dirty="0" smtClean="0"/>
              <a:t>standard deviation or variance </a:t>
            </a:r>
            <a:r>
              <a:rPr lang="en-US" sz="1800" dirty="0"/>
              <a:t>is wrong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 algn="ctr">
              <a:buNone/>
            </a:pP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286570"/>
              </p:ext>
            </p:extLst>
          </p:nvPr>
        </p:nvGraphicFramePr>
        <p:xfrm>
          <a:off x="1447800" y="4114800"/>
          <a:ext cx="64008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724400"/>
              </a:tblGrid>
              <a:tr h="2184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Measures of Dispersion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Nominal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Range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Ordinal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Range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Interval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Standard Deviation,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Variance, Range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Ratio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Standard Deviation, Variance, Range 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7708"/>
            <a:ext cx="8153400" cy="63930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Standard Deviation (</a:t>
            </a:r>
            <a:r>
              <a:rPr lang="en-US" i="1" dirty="0" smtClean="0"/>
              <a:t>S, SD, </a:t>
            </a:r>
            <a:r>
              <a:rPr lang="el-GR" dirty="0"/>
              <a:t>σ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sz="2000" dirty="0" smtClean="0"/>
              <a:t>Indicates how </a:t>
            </a:r>
            <a:r>
              <a:rPr lang="en-US" sz="2000" dirty="0"/>
              <a:t>much scores deviate below and above the </a:t>
            </a:r>
            <a:r>
              <a:rPr lang="en-US" sz="2000" dirty="0" smtClean="0"/>
              <a:t>mean</a:t>
            </a:r>
          </a:p>
          <a:p>
            <a:r>
              <a:rPr lang="en-US" sz="2000" dirty="0"/>
              <a:t>For normally distributed data</a:t>
            </a:r>
          </a:p>
          <a:p>
            <a:pPr lvl="1"/>
            <a:r>
              <a:rPr lang="en-US" sz="1600" dirty="0"/>
              <a:t>68.2% of the distribution falls within ± 1 </a:t>
            </a:r>
            <a:r>
              <a:rPr lang="en-US" sz="1600" i="1" dirty="0"/>
              <a:t>SD</a:t>
            </a:r>
            <a:r>
              <a:rPr lang="en-US" sz="1600" dirty="0"/>
              <a:t> of the mean</a:t>
            </a:r>
          </a:p>
          <a:p>
            <a:pPr lvl="1"/>
            <a:r>
              <a:rPr lang="en-US" sz="1600" dirty="0"/>
              <a:t>95.4% of the distribution falls within ± 2 </a:t>
            </a:r>
            <a:r>
              <a:rPr lang="en-US" sz="1600" i="1" dirty="0"/>
              <a:t>SD</a:t>
            </a:r>
            <a:r>
              <a:rPr lang="en-US" sz="1600" dirty="0"/>
              <a:t> of the mean</a:t>
            </a:r>
          </a:p>
          <a:p>
            <a:pPr lvl="1"/>
            <a:r>
              <a:rPr lang="en-US" sz="1600" dirty="0"/>
              <a:t>99.6%of the distribution  falls within ± 3 </a:t>
            </a:r>
            <a:r>
              <a:rPr lang="en-US" sz="1600" i="1" dirty="0"/>
              <a:t>SD</a:t>
            </a:r>
            <a:r>
              <a:rPr lang="en-US" sz="1600" dirty="0"/>
              <a:t> of the </a:t>
            </a:r>
            <a:r>
              <a:rPr lang="en-US" sz="1600" dirty="0" smtClean="0"/>
              <a:t>mean</a:t>
            </a:r>
            <a:endParaRPr lang="en-US" sz="2000" dirty="0" smtClean="0"/>
          </a:p>
          <a:p>
            <a:r>
              <a:rPr lang="en-US" sz="2000" dirty="0" smtClean="0"/>
              <a:t>Formulas</a:t>
            </a: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 </a:t>
            </a:r>
          </a:p>
          <a:p>
            <a:pPr indent="0">
              <a:buNone/>
            </a:pPr>
            <a:r>
              <a:rPr lang="en-US" sz="2000" dirty="0"/>
              <a:t>(Note: dividing by (</a:t>
            </a:r>
            <a:r>
              <a:rPr lang="en-US" sz="2000" i="1" dirty="0"/>
              <a:t>N</a:t>
            </a:r>
            <a:r>
              <a:rPr lang="en-US" sz="2000" dirty="0"/>
              <a:t> – 1) rather than </a:t>
            </a:r>
            <a:r>
              <a:rPr lang="en-US" sz="2000" i="1" dirty="0"/>
              <a:t>N</a:t>
            </a:r>
            <a:r>
              <a:rPr lang="en-US" sz="2000" dirty="0"/>
              <a:t> for sample </a:t>
            </a:r>
            <a:r>
              <a:rPr lang="en-US" sz="2000" dirty="0" smtClean="0"/>
              <a:t>standard deviation </a:t>
            </a:r>
            <a:r>
              <a:rPr lang="en-US" sz="2000" dirty="0"/>
              <a:t>results in an unbiased estimate of population </a:t>
            </a:r>
            <a:r>
              <a:rPr lang="en-US" sz="2000" dirty="0" smtClean="0"/>
              <a:t>standard deviation.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Excel functions:</a:t>
            </a:r>
          </a:p>
          <a:p>
            <a:pPr marL="0" indent="0">
              <a:buNone/>
            </a:pPr>
            <a:r>
              <a:rPr lang="en-US" sz="2000" dirty="0"/>
              <a:t>STDEV.S(number1,number2,...). Returns the unbiased estimate of </a:t>
            </a:r>
            <a:r>
              <a:rPr lang="en-US" sz="2000" dirty="0" smtClean="0"/>
              <a:t>population standard </a:t>
            </a:r>
            <a:r>
              <a:rPr lang="en-US" sz="2000" dirty="0"/>
              <a:t>deviation, where numbers represent the range of </a:t>
            </a:r>
            <a:r>
              <a:rPr lang="en-US" sz="2000" dirty="0" smtClean="0"/>
              <a:t>numbers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STDEV.P (number1,number2,...). Returns the population standard deviation, where numbers represent the range of </a:t>
            </a:r>
            <a:r>
              <a:rPr lang="en-US" sz="2000" dirty="0" smtClean="0"/>
              <a:t>numbers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237088"/>
              </p:ext>
            </p:extLst>
          </p:nvPr>
        </p:nvGraphicFramePr>
        <p:xfrm>
          <a:off x="1371600" y="2667000"/>
          <a:ext cx="275113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3" imgW="1092200" imgH="495300" progId="Equation.3">
                  <p:embed/>
                </p:oleObj>
              </mc:Choice>
              <mc:Fallback>
                <p:oleObj name="Equation" r:id="rId3" imgW="10922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667000"/>
                        <a:ext cx="2751137" cy="12461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247071"/>
              </p:ext>
            </p:extLst>
          </p:nvPr>
        </p:nvGraphicFramePr>
        <p:xfrm>
          <a:off x="4800600" y="2667000"/>
          <a:ext cx="278288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5" imgW="1104900" imgH="495300" progId="Equation.3">
                  <p:embed/>
                </p:oleObj>
              </mc:Choice>
              <mc:Fallback>
                <p:oleObj name="Equation" r:id="rId5" imgW="11049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667000"/>
                        <a:ext cx="2782887" cy="12461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6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153400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Example of Standard Deviation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919985"/>
              </p:ext>
            </p:extLst>
          </p:nvPr>
        </p:nvGraphicFramePr>
        <p:xfrm>
          <a:off x="838200" y="1066800"/>
          <a:ext cx="533400" cy="495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" name="Equation" r:id="rId3" imgW="177480" imgH="164880" progId="Equation.3">
                  <p:embed/>
                </p:oleObj>
              </mc:Choice>
              <mc:Fallback>
                <p:oleObj name="Equation" r:id="rId3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533400" cy="495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91502"/>
              </p:ext>
            </p:extLst>
          </p:nvPr>
        </p:nvGraphicFramePr>
        <p:xfrm>
          <a:off x="1808163" y="1008063"/>
          <a:ext cx="11842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Equation" r:id="rId5" imgW="406400" imgH="177800" progId="Equation.3">
                  <p:embed/>
                </p:oleObj>
              </mc:Choice>
              <mc:Fallback>
                <p:oleObj name="Equation" r:id="rId5" imgW="406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1008063"/>
                        <a:ext cx="118427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21542"/>
              </p:ext>
            </p:extLst>
          </p:nvPr>
        </p:nvGraphicFramePr>
        <p:xfrm>
          <a:off x="3200400" y="990600"/>
          <a:ext cx="16287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Equation" r:id="rId7" imgW="558800" imgH="228600" progId="Equation.3">
                  <p:embed/>
                </p:oleObj>
              </mc:Choice>
              <mc:Fallback>
                <p:oleObj name="Equation" r:id="rId7" imgW="55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990600"/>
                        <a:ext cx="16287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23051"/>
              </p:ext>
            </p:extLst>
          </p:nvPr>
        </p:nvGraphicFramePr>
        <p:xfrm>
          <a:off x="4876800" y="1447800"/>
          <a:ext cx="3357563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" name="Equation" r:id="rId9" imgW="1333500" imgH="457200" progId="Equation.3">
                  <p:embed/>
                </p:oleObj>
              </mc:Choice>
              <mc:Fallback>
                <p:oleObj name="Equation" r:id="rId9" imgW="1333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447800"/>
                        <a:ext cx="3357563" cy="1150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025658"/>
              </p:ext>
            </p:extLst>
          </p:nvPr>
        </p:nvGraphicFramePr>
        <p:xfrm>
          <a:off x="4038600" y="2971800"/>
          <a:ext cx="4830763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" name="Equation" r:id="rId11" imgW="1917700" imgH="495300" progId="Equation.3">
                  <p:embed/>
                </p:oleObj>
              </mc:Choice>
              <mc:Fallback>
                <p:oleObj name="Equation" r:id="rId11" imgW="1917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971800"/>
                        <a:ext cx="4830763" cy="12461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48006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an unbiased estimate </a:t>
            </a:r>
            <a:r>
              <a:rPr lang="en-US" sz="2000" dirty="0"/>
              <a:t>of the population standard deviation, </a:t>
            </a:r>
            <a:r>
              <a:rPr lang="en-US" sz="2000" i="1" dirty="0"/>
              <a:t>N</a:t>
            </a:r>
            <a:r>
              <a:rPr lang="en-US" sz="2000" dirty="0"/>
              <a:t> – 1 is used in the formula in place of </a:t>
            </a:r>
            <a:r>
              <a:rPr lang="en-US" sz="2000" i="1" dirty="0"/>
              <a:t>N</a:t>
            </a:r>
            <a:r>
              <a:rPr lang="en-US" sz="2000" dirty="0"/>
              <a:t>, otherwise the formula will underestimate the population sum of squares.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250506"/>
              </p:ext>
            </p:extLst>
          </p:nvPr>
        </p:nvGraphicFramePr>
        <p:xfrm>
          <a:off x="381000" y="1066800"/>
          <a:ext cx="3448050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" name="Worksheet" r:id="rId13" imgW="2806700" imgH="2844800" progId="Excel.Sheet.8">
                  <p:embed/>
                </p:oleObj>
              </mc:Choice>
              <mc:Fallback>
                <p:oleObj name="Worksheet" r:id="rId13" imgW="2806700" imgH="2844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3448050" cy="3495675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4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81000"/>
            <a:ext cx="7575278" cy="526780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667000"/>
            <a:ext cx="5247073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following formula in cell D8 to calculate the standard deviation for </a:t>
            </a:r>
            <a:r>
              <a:rPr lang="en-US" dirty="0" err="1" smtClean="0"/>
              <a:t>c_community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=STDEV.P(A2:A170)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199" y="4802246"/>
            <a:ext cx="5247073" cy="120032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this measure is not an unbiased estimate of the population </a:t>
            </a:r>
            <a:r>
              <a:rPr lang="en-US" i="1" dirty="0" smtClean="0"/>
              <a:t>SD</a:t>
            </a:r>
            <a:r>
              <a:rPr lang="en-US" dirty="0" smtClean="0"/>
              <a:t>. If an unbiased estimate of the population </a:t>
            </a:r>
            <a:r>
              <a:rPr lang="en-US" i="1" dirty="0" smtClean="0"/>
              <a:t>SD</a:t>
            </a:r>
            <a:r>
              <a:rPr lang="en-US" dirty="0" smtClean="0"/>
              <a:t> is desired use the formula =STDEV.S(A2:A170).</a:t>
            </a:r>
          </a:p>
        </p:txBody>
      </p:sp>
    </p:spTree>
    <p:extLst>
      <p:ext uri="{BB962C8B-B14F-4D97-AF65-F5344CB8AC3E}">
        <p14:creationId xmlns:p14="http://schemas.microsoft.com/office/powerpoint/2010/main" val="811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6477000" cy="547460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76200"/>
            <a:ext cx="5247073" cy="2263140"/>
          </a:xfrm>
          <a:prstGeom prst="down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the </a:t>
            </a:r>
            <a:r>
              <a:rPr lang="en-US" i="1" dirty="0" smtClean="0"/>
              <a:t>SD</a:t>
            </a:r>
            <a:r>
              <a:rPr lang="en-US" dirty="0" smtClean="0"/>
              <a:t> as 6.223018156. This sample  statistic is typically reported as </a:t>
            </a:r>
            <a:r>
              <a:rPr lang="en-US" i="1" dirty="0" smtClean="0"/>
              <a:t>SD</a:t>
            </a:r>
            <a:r>
              <a:rPr lang="en-US" baseline="30000" dirty="0" smtClean="0"/>
              <a:t> </a:t>
            </a:r>
            <a:r>
              <a:rPr lang="en-US" dirty="0" smtClean="0"/>
              <a:t>= 6.22 in the results section of a research paper, as appropriate. It represents a measure of the spread of the distribution.</a:t>
            </a:r>
          </a:p>
        </p:txBody>
      </p:sp>
    </p:spTree>
    <p:extLst>
      <p:ext uri="{BB962C8B-B14F-4D97-AF65-F5344CB8AC3E}">
        <p14:creationId xmlns:p14="http://schemas.microsoft.com/office/powerpoint/2010/main" val="5825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050"/>
            <a:ext cx="8153400" cy="62263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Variance (</a:t>
            </a:r>
            <a:r>
              <a:rPr lang="en-US" i="1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l-GR" dirty="0" smtClean="0"/>
              <a:t>σ</a:t>
            </a:r>
            <a:r>
              <a:rPr lang="el-GR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endParaRPr lang="en-US" sz="1800" dirty="0" smtClean="0"/>
          </a:p>
          <a:p>
            <a:r>
              <a:rPr lang="en-US" sz="1800" dirty="0" smtClean="0"/>
              <a:t>Variance </a:t>
            </a:r>
            <a:r>
              <a:rPr lang="en-US" sz="1800" dirty="0"/>
              <a:t>is </a:t>
            </a:r>
            <a:r>
              <a:rPr lang="en-US" sz="1800" dirty="0" smtClean="0"/>
              <a:t>the </a:t>
            </a:r>
            <a:r>
              <a:rPr lang="en-US" sz="1800" dirty="0"/>
              <a:t>average </a:t>
            </a:r>
            <a:r>
              <a:rPr lang="en-US" sz="1800" dirty="0" smtClean="0"/>
              <a:t>of each </a:t>
            </a:r>
            <a:r>
              <a:rPr lang="en-US" sz="1800" dirty="0"/>
              <a:t>score’s squared difference from the </a:t>
            </a:r>
            <a:r>
              <a:rPr lang="en-US" sz="1800" dirty="0" smtClean="0"/>
              <a:t>mean. </a:t>
            </a:r>
          </a:p>
          <a:p>
            <a:r>
              <a:rPr lang="en-US" sz="1800" dirty="0" smtClean="0"/>
              <a:t>Not </a:t>
            </a:r>
            <a:r>
              <a:rPr lang="en-US" sz="1800" dirty="0"/>
              <a:t>a very </a:t>
            </a:r>
            <a:r>
              <a:rPr lang="en-US" sz="1800" dirty="0" smtClean="0"/>
              <a:t>useful as a </a:t>
            </a:r>
            <a:r>
              <a:rPr lang="en-US" sz="1800" dirty="0"/>
              <a:t>descriptive </a:t>
            </a:r>
            <a:r>
              <a:rPr lang="en-US" sz="1800" dirty="0" smtClean="0"/>
              <a:t>statistic. Important </a:t>
            </a:r>
            <a:r>
              <a:rPr lang="en-US" sz="1800" dirty="0"/>
              <a:t>value </a:t>
            </a:r>
            <a:r>
              <a:rPr lang="en-US" sz="1800" dirty="0" smtClean="0"/>
              <a:t>used in certain techniques </a:t>
            </a:r>
            <a:r>
              <a:rPr lang="en-US" sz="1800" dirty="0"/>
              <a:t>(e.g., the analysis of variance or ANOVA</a:t>
            </a:r>
            <a:r>
              <a:rPr lang="en-US" sz="1800" dirty="0" smtClean="0"/>
              <a:t>)</a:t>
            </a:r>
          </a:p>
          <a:p>
            <a:r>
              <a:rPr lang="en-US" sz="1800" dirty="0"/>
              <a:t>The formula for the population and sample variances are given below.</a:t>
            </a:r>
          </a:p>
          <a:p>
            <a:pPr indent="0">
              <a:buNone/>
            </a:pPr>
            <a:endParaRPr lang="en-US" sz="1800" dirty="0" smtClean="0"/>
          </a:p>
          <a:p>
            <a:pPr indent="0">
              <a:buNone/>
            </a:pPr>
            <a:endParaRPr lang="en-US" sz="1800" dirty="0"/>
          </a:p>
          <a:p>
            <a:pPr indent="0">
              <a:buNone/>
            </a:pPr>
            <a:endParaRPr lang="en-US" sz="1800" dirty="0" smtClean="0"/>
          </a:p>
          <a:p>
            <a:pPr indent="0">
              <a:buNone/>
            </a:pPr>
            <a:endParaRPr lang="en-US" sz="1800" dirty="0"/>
          </a:p>
          <a:p>
            <a:pPr indent="0">
              <a:buNone/>
            </a:pPr>
            <a:endParaRPr lang="en-US" sz="1800" dirty="0" smtClean="0"/>
          </a:p>
          <a:p>
            <a:pPr indent="0">
              <a:buNone/>
            </a:pPr>
            <a:r>
              <a:rPr lang="en-US" sz="1800" dirty="0" smtClean="0"/>
              <a:t>(</a:t>
            </a:r>
            <a:r>
              <a:rPr lang="en-US" sz="1800" dirty="0"/>
              <a:t>Note: dividing by (</a:t>
            </a:r>
            <a:r>
              <a:rPr lang="en-US" sz="1800" i="1" dirty="0"/>
              <a:t>N</a:t>
            </a:r>
            <a:r>
              <a:rPr lang="en-US" sz="1800" dirty="0"/>
              <a:t> – 1) rather than </a:t>
            </a:r>
            <a:r>
              <a:rPr lang="en-US" sz="1800" i="1" dirty="0"/>
              <a:t>N</a:t>
            </a:r>
            <a:r>
              <a:rPr lang="en-US" sz="1800" dirty="0"/>
              <a:t> for sample variance results in an unbiased estimate </a:t>
            </a:r>
            <a:r>
              <a:rPr lang="en-US" sz="1800" dirty="0" smtClean="0"/>
              <a:t>of population </a:t>
            </a:r>
            <a:r>
              <a:rPr lang="en-US" sz="1800" dirty="0"/>
              <a:t>variance.)</a:t>
            </a:r>
          </a:p>
          <a:p>
            <a:r>
              <a:rPr lang="en-US" sz="1800" dirty="0" smtClean="0"/>
              <a:t>Excel functions:</a:t>
            </a:r>
          </a:p>
          <a:p>
            <a:pPr marL="0" indent="0">
              <a:buNone/>
            </a:pPr>
            <a:r>
              <a:rPr lang="en-US" sz="1800" dirty="0"/>
              <a:t>VAR.S(number1,number2,...). Returns the </a:t>
            </a:r>
            <a:r>
              <a:rPr lang="en-US" sz="1800" dirty="0" smtClean="0"/>
              <a:t>unbiased estimate of population </a:t>
            </a:r>
            <a:r>
              <a:rPr lang="en-US" sz="1800" dirty="0"/>
              <a:t>variance, with numbers representing the range of numbers.</a:t>
            </a:r>
          </a:p>
          <a:p>
            <a:pPr marL="0" indent="0">
              <a:buNone/>
            </a:pPr>
            <a:r>
              <a:rPr lang="en-US" sz="1800" dirty="0"/>
              <a:t>VAR.P (number1,number2,...). Returns the </a:t>
            </a:r>
            <a:r>
              <a:rPr lang="en-US" sz="1800" dirty="0" smtClean="0"/>
              <a:t>population </a:t>
            </a:r>
            <a:r>
              <a:rPr lang="en-US" sz="1800" dirty="0"/>
              <a:t>variance, with numbers representing the range of numbers.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791799"/>
              </p:ext>
            </p:extLst>
          </p:nvPr>
        </p:nvGraphicFramePr>
        <p:xfrm>
          <a:off x="1447800" y="2514600"/>
          <a:ext cx="262255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Equation" r:id="rId3" imgW="1041400" imgH="457200" progId="Equation.3">
                  <p:embed/>
                </p:oleObj>
              </mc:Choice>
              <mc:Fallback>
                <p:oleObj name="Equation" r:id="rId3" imgW="1041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600"/>
                        <a:ext cx="2622550" cy="1150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687655"/>
              </p:ext>
            </p:extLst>
          </p:nvPr>
        </p:nvGraphicFramePr>
        <p:xfrm>
          <a:off x="4860925" y="2514600"/>
          <a:ext cx="2655888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Equation" r:id="rId5" imgW="1054100" imgH="457200" progId="Equation.3">
                  <p:embed/>
                </p:oleObj>
              </mc:Choice>
              <mc:Fallback>
                <p:oleObj name="Equation" r:id="rId5" imgW="1054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2514600"/>
                        <a:ext cx="2655888" cy="1150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04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153400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Example of Variance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898774"/>
              </p:ext>
            </p:extLst>
          </p:nvPr>
        </p:nvGraphicFramePr>
        <p:xfrm>
          <a:off x="838200" y="1066800"/>
          <a:ext cx="533400" cy="495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name="Equation" r:id="rId3" imgW="177480" imgH="164880" progId="Equation.3">
                  <p:embed/>
                </p:oleObj>
              </mc:Choice>
              <mc:Fallback>
                <p:oleObj name="Equation" r:id="rId3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533400" cy="495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637382"/>
              </p:ext>
            </p:extLst>
          </p:nvPr>
        </p:nvGraphicFramePr>
        <p:xfrm>
          <a:off x="1808163" y="1008063"/>
          <a:ext cx="11842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name="Equation" r:id="rId5" imgW="406400" imgH="177800" progId="Equation.3">
                  <p:embed/>
                </p:oleObj>
              </mc:Choice>
              <mc:Fallback>
                <p:oleObj name="Equation" r:id="rId5" imgW="406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1008063"/>
                        <a:ext cx="118427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856534"/>
              </p:ext>
            </p:extLst>
          </p:nvPr>
        </p:nvGraphicFramePr>
        <p:xfrm>
          <a:off x="3200400" y="990600"/>
          <a:ext cx="16287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" name="Equation" r:id="rId7" imgW="558800" imgH="228600" progId="Equation.3">
                  <p:embed/>
                </p:oleObj>
              </mc:Choice>
              <mc:Fallback>
                <p:oleObj name="Equation" r:id="rId7" imgW="55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990600"/>
                        <a:ext cx="16287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48006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an unbiased estimate </a:t>
            </a:r>
            <a:r>
              <a:rPr lang="en-US" sz="2000" dirty="0"/>
              <a:t>of the population standard deviation, </a:t>
            </a:r>
            <a:r>
              <a:rPr lang="en-US" sz="2000" i="1" dirty="0"/>
              <a:t>N</a:t>
            </a:r>
            <a:r>
              <a:rPr lang="en-US" sz="2000" dirty="0"/>
              <a:t> – 1 is used in the formula in place of </a:t>
            </a:r>
            <a:r>
              <a:rPr lang="en-US" sz="2000" i="1" dirty="0"/>
              <a:t>N</a:t>
            </a:r>
            <a:r>
              <a:rPr lang="en-US" sz="2000" dirty="0"/>
              <a:t>, otherwise the formula will underestimate the population sum of squares.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976506"/>
              </p:ext>
            </p:extLst>
          </p:nvPr>
        </p:nvGraphicFramePr>
        <p:xfrm>
          <a:off x="381000" y="990600"/>
          <a:ext cx="3448050" cy="3536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6" name="Worksheet" r:id="rId9" imgW="2806700" imgH="2844800" progId="Excel.Sheet.8">
                  <p:embed/>
                </p:oleObj>
              </mc:Choice>
              <mc:Fallback>
                <p:oleObj name="Worksheet" r:id="rId9" imgW="2806700" imgH="2844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90600"/>
                        <a:ext cx="3448050" cy="3536917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00954"/>
              </p:ext>
            </p:extLst>
          </p:nvPr>
        </p:nvGraphicFramePr>
        <p:xfrm>
          <a:off x="4343400" y="1905000"/>
          <a:ext cx="438150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7" name="Equation" r:id="rId11" imgW="1739900" imgH="457200" progId="Equation.3">
                  <p:embed/>
                </p:oleObj>
              </mc:Choice>
              <mc:Fallback>
                <p:oleObj name="Equation" r:id="rId11" imgW="1739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4381500" cy="1150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6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943</Words>
  <Application>Microsoft Macintosh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Times New Roman</vt:lpstr>
      <vt:lpstr>Arial</vt:lpstr>
      <vt:lpstr>Office Theme</vt:lpstr>
      <vt:lpstr>Equation</vt:lpstr>
      <vt:lpstr>Microsoft Excel 97 - 2004 Worksheet</vt:lpstr>
      <vt:lpstr>Worksheet</vt:lpstr>
      <vt:lpstr>Statistical Fundamentals:  Using Microsoft Excel for Univariate and Bivariate Analysis Alfred P. Rovai</vt:lpstr>
      <vt:lpstr>Descriptive Statistics</vt:lpstr>
      <vt:lpstr>Measures of Dispersion Designed to give information concerning the amount of dispersion of scores about a central value.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Descriptive Statistics</dc:title>
  <dc:subject/>
  <dc:creator>Alfred P. Rovai</dc:creator>
  <cp:keywords/>
  <dc:description/>
  <cp:lastModifiedBy>Fred Rovai</cp:lastModifiedBy>
  <cp:revision>224</cp:revision>
  <dcterms:created xsi:type="dcterms:W3CDTF">2013-06-04T13:30:25Z</dcterms:created>
  <dcterms:modified xsi:type="dcterms:W3CDTF">2015-11-16T19:46:32Z</dcterms:modified>
  <cp:category/>
</cp:coreProperties>
</file>